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zhaosha288@gmail.com" initials="" lastIdx="1" clrIdx="0">
    <p:extLst/>
  </p:cmAuthor>
  <p:cmAuthor id="2" name="zhaosha288@gmail.com" initials=" [2]" lastIdx="1" clrIdx="1">
    <p:extLst/>
  </p:cmAuthor>
  <p:cmAuthor id="3" name="zhaosha288@gmail.com" initials=" [3]" lastIdx="1" clrIdx="2">
    <p:extLst/>
  </p:cmAuthor>
  <p:cmAuthor id="4" name="zhaosha288@gmail.com" initials=" [2] [2]" lastIdx="1" clrIdx="3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432FF"/>
    <a:srgbClr val="0000FF"/>
    <a:srgbClr val="0096FF"/>
    <a:srgbClr val="FFD424"/>
    <a:srgbClr val="FF5050"/>
    <a:srgbClr val="ABF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E3FDE45-AF77-4B5C-9715-49D594BDF05E}" styleName="浅色样式 1 - 强调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284E427A-3D55-4303-BF80-6455036E1DE7}" styleName="主题样式 1 - 强调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72833802-FEF1-4C79-8D5D-14CF1EAF98D9}" styleName="浅色样式 2 - 强调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D083AE6-46FA-4A59-8FB0-9F97EB10719F}" styleName="浅色样式 3 - 强调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DBED569-4797-4DF1-A0F4-6AAB3CD982D8}" styleName="浅色样式 3 - 强调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E8B1032C-EA38-4F05-BA0D-38AFFFC7BED3}" styleName="浅色样式 3 - 强调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6D9F66E-5EB9-4882-86FB-DCBF35E3C3E4}" styleName="中度样式 4 - 强调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8A107856-5554-42FB-B03E-39F5DBC370BA}" styleName="中度样式 4 - 强调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FECB4D8-DB02-4DC6-A0A2-4F2EBAE1DC90}" styleName="中度样式 1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8799B23B-EC83-4686-B30A-512413B5E67A}" styleName="浅色样式 3 - 强调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21" autoAdjust="0"/>
    <p:restoredTop sz="94377" autoAdjust="0"/>
  </p:normalViewPr>
  <p:slideViewPr>
    <p:cSldViewPr>
      <p:cViewPr varScale="1">
        <p:scale>
          <a:sx n="110" d="100"/>
          <a:sy n="110" d="100"/>
        </p:scale>
        <p:origin x="1880" y="1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>
        <p:scale>
          <a:sx n="110" d="100"/>
          <a:sy n="110" d="100"/>
        </p:scale>
        <p:origin x="3392" y="-49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1.png>
</file>

<file path=ppt/media/image12.png>
</file>

<file path=ppt/media/image13.png>
</file>

<file path=ppt/media/image14.tiff>
</file>

<file path=ppt/media/image2.tiff>
</file>

<file path=ppt/media/image3.png>
</file>

<file path=ppt/media/image4.jpg>
</file>

<file path=ppt/media/image5.jpg>
</file>

<file path=ppt/media/image6.jpeg>
</file>

<file path=ppt/media/image7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BE5396-1079-440A-9402-FD924127B73C}" type="datetimeFigureOut">
              <a:rPr lang="zh-CN" altLang="en-US" smtClean="0"/>
              <a:pPr/>
              <a:t>2017/7/6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B0E872-FAAF-466F-B4E4-E597F80937B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30665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Damage or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Debris 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B0E872-FAAF-466F-B4E4-E597F80937B9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9170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B0E872-FAAF-466F-B4E4-E597F80937B9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28221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7"/>
          <p:cNvSpPr>
            <a:spLocks noChangeArrowheads="1"/>
          </p:cNvSpPr>
          <p:nvPr/>
        </p:nvSpPr>
        <p:spPr bwMode="auto">
          <a:xfrm>
            <a:off x="685800" y="2167334"/>
            <a:ext cx="7772400" cy="109538"/>
          </a:xfrm>
          <a:custGeom>
            <a:avLst/>
            <a:gdLst>
              <a:gd name="G0" fmla="+- 618 0 0"/>
            </a:gdLst>
            <a:ahLst/>
            <a:cxnLst>
              <a:cxn ang="0">
                <a:pos x="0" y="0"/>
              </a:cxn>
              <a:cxn ang="0">
                <a:pos x="618" y="0"/>
              </a:cxn>
              <a:cxn ang="0">
                <a:pos x="618" y="1000"/>
              </a:cxn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618" y="0"/>
                </a:lnTo>
                <a:lnTo>
                  <a:pt x="618" y="1000"/>
                </a:lnTo>
                <a:lnTo>
                  <a:pt x="0" y="100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noFill/>
          <a:ln w="9525">
            <a:solidFill>
              <a:schemeClr val="tx1">
                <a:lumMod val="85000"/>
                <a:lumOff val="15000"/>
              </a:schemeClr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4566018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85800" y="476672"/>
            <a:ext cx="7772400" cy="1371600"/>
          </a:xfrm>
        </p:spPr>
        <p:txBody>
          <a:bodyPr/>
          <a:lstStyle>
            <a:lvl1pPr>
              <a:defRPr sz="4000" baseline="0">
                <a:solidFill>
                  <a:schemeClr val="tx1"/>
                </a:solidFill>
                <a:latin typeface="DengXian" charset="-122"/>
                <a:ea typeface="DengXian" charset="-122"/>
                <a:cs typeface="DengXian" charset="-122"/>
              </a:defRPr>
            </a:lvl1pPr>
          </a:lstStyle>
          <a:p>
            <a:r>
              <a:rPr lang="en-US" altLang="zh-CN" dirty="0" smtClean="0"/>
              <a:t>Heading</a:t>
            </a:r>
            <a:endParaRPr lang="zh-CN" altLang="en-US" dirty="0"/>
          </a:p>
        </p:txBody>
      </p:sp>
      <p:sp>
        <p:nvSpPr>
          <p:cNvPr id="4566019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1447800" y="3429000"/>
            <a:ext cx="7010400" cy="1600200"/>
          </a:xfrm>
        </p:spPr>
        <p:txBody>
          <a:bodyPr/>
          <a:lstStyle>
            <a:lvl1pPr marL="0" indent="0">
              <a:buFont typeface="Wingdings" pitchFamily="2" charset="2"/>
              <a:buNone/>
              <a:defRPr sz="2200">
                <a:latin typeface="DengXian" charset="-122"/>
                <a:ea typeface="DengXian" charset="-122"/>
                <a:cs typeface="DengXian" charset="-122"/>
              </a:defRPr>
            </a:lvl1pPr>
          </a:lstStyle>
          <a:p>
            <a:r>
              <a:rPr lang="en-US" altLang="zh-CN" dirty="0" smtClean="0"/>
              <a:t>Authors</a:t>
            </a:r>
            <a:endParaRPr lang="zh-CN" alt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6529"/>
          <a:stretch/>
        </p:blipFill>
        <p:spPr>
          <a:xfrm>
            <a:off x="7973864" y="7058"/>
            <a:ext cx="1170856" cy="106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8950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381000" y="304800"/>
            <a:ext cx="8001000" cy="663575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  <a:latin typeface="DengXian" charset="-122"/>
                <a:ea typeface="DengXian" charset="-122"/>
                <a:cs typeface="DengXian" charset="-122"/>
              </a:defRPr>
            </a:lvl1pPr>
          </a:lstStyle>
          <a:p>
            <a:r>
              <a:rPr lang="en-US" altLang="zh-CN" dirty="0" smtClean="0"/>
              <a:t>Title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66738" y="1285860"/>
            <a:ext cx="8001000" cy="5286412"/>
          </a:xfrm>
        </p:spPr>
        <p:txBody>
          <a:bodyPr/>
          <a:lstStyle>
            <a:lvl1pPr marL="228600" indent="-228600">
              <a:buClr>
                <a:schemeClr val="tx1"/>
              </a:buClr>
              <a:buFont typeface="Arial" charset="0"/>
              <a:buChar char="•"/>
              <a:tabLst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-122"/>
                <a:ea typeface="DengXian" charset="-122"/>
                <a:cs typeface="DengXian" charset="-122"/>
              </a:defRPr>
            </a:lvl1pPr>
            <a:lvl2pPr marL="685800" indent="-214313">
              <a:buClr>
                <a:schemeClr val="tx1"/>
              </a:buClr>
              <a:buFont typeface="Arial" charset="0"/>
              <a:buChar char="•"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-122"/>
                <a:ea typeface="DengXian" charset="-122"/>
                <a:cs typeface="DengXian" charset="-122"/>
              </a:defRPr>
            </a:lvl2pPr>
            <a:lvl3pPr marL="1085850" indent="-177800">
              <a:buClr>
                <a:schemeClr val="tx1"/>
              </a:buClr>
              <a:buFont typeface="Arial" charset="0"/>
              <a:buChar char="•"/>
              <a:tabLst/>
              <a:defRPr sz="1800" b="0"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-122"/>
                <a:ea typeface="DengXian" charset="-122"/>
                <a:cs typeface="DengXian" charset="-122"/>
              </a:defRPr>
            </a:lvl3pPr>
            <a:lvl4pPr marL="1693863" indent="-387350">
              <a:buClr>
                <a:schemeClr val="tx1"/>
              </a:buClr>
              <a:buFont typeface="Arial" charset="0"/>
              <a:buChar char="•"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DengXian" charset="-122"/>
                <a:ea typeface="DengXian" charset="-122"/>
                <a:cs typeface="DengXian" charset="-122"/>
              </a:defRPr>
            </a:lvl4pPr>
            <a:lvl5pPr>
              <a:defRPr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en-US" altLang="zh-CN" dirty="0" smtClean="0"/>
              <a:t>Content</a:t>
            </a:r>
          </a:p>
          <a:p>
            <a:pPr lvl="1"/>
            <a:r>
              <a:rPr lang="en-US" altLang="zh-CN" dirty="0" smtClean="0"/>
              <a:t>Content</a:t>
            </a:r>
          </a:p>
          <a:p>
            <a:pPr lvl="2"/>
            <a:r>
              <a:rPr lang="en-US" altLang="zh-CN" dirty="0" smtClean="0"/>
              <a:t>Content</a:t>
            </a:r>
          </a:p>
          <a:p>
            <a:pPr lvl="3"/>
            <a:endParaRPr lang="en-US" altLang="zh-CN" dirty="0" smtClean="0"/>
          </a:p>
        </p:txBody>
      </p:sp>
      <p:sp>
        <p:nvSpPr>
          <p:cNvPr id="4" name="标题 1"/>
          <p:cNvSpPr txBox="1">
            <a:spLocks/>
          </p:cNvSpPr>
          <p:nvPr userDrawn="1"/>
        </p:nvSpPr>
        <p:spPr bwMode="auto">
          <a:xfrm>
            <a:off x="8676456" y="6437833"/>
            <a:ext cx="1080120" cy="44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accent2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Verdana" pitchFamily="34" charset="0"/>
                <a:ea typeface="黑体" pitchFamily="2" charset="-122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Verdana" pitchFamily="34" charset="0"/>
                <a:ea typeface="黑体" pitchFamily="2" charset="-122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Verdana" pitchFamily="34" charset="0"/>
                <a:ea typeface="黑体" pitchFamily="2" charset="-122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Verdana" pitchFamily="34" charset="0"/>
                <a:ea typeface="黑体" pitchFamily="2" charset="-122"/>
              </a:defRPr>
            </a:lvl9pPr>
          </a:lstStyle>
          <a:p>
            <a:fld id="{51C9ED30-E685-45AF-A8F6-A69D03C55800}" type="slidenum">
              <a:rPr lang="zh-CN" altLang="en-US" sz="1600" b="0" smtClean="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rPr>
              <a:t>‹#›</a:t>
            </a:fld>
            <a:endParaRPr lang="zh-CN" altLang="en-US" sz="1600" b="0" dirty="0">
              <a:solidFill>
                <a:schemeClr val="tx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标题 1"/>
          <p:cNvSpPr txBox="1">
            <a:spLocks/>
          </p:cNvSpPr>
          <p:nvPr userDrawn="1"/>
        </p:nvSpPr>
        <p:spPr bwMode="auto">
          <a:xfrm>
            <a:off x="3491880" y="6319437"/>
            <a:ext cx="1908212" cy="44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accent2"/>
                </a:solidFill>
                <a:latin typeface="Times New Roman" pitchFamily="18" charset="0"/>
                <a:ea typeface="黑体" pitchFamily="49" charset="-122"/>
                <a:cs typeface="Times New Roman" pitchFamily="18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微软雅黑" pitchFamily="34" charset="-122"/>
                <a:ea typeface="微软雅黑" pitchFamily="34" charset="-122"/>
                <a:cs typeface="微软雅黑" pitchFamily="34" charset="-122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Verdana" pitchFamily="34" charset="0"/>
                <a:ea typeface="黑体" pitchFamily="2" charset="-122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Verdana" pitchFamily="34" charset="0"/>
                <a:ea typeface="黑体" pitchFamily="2" charset="-122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Verdana" pitchFamily="34" charset="0"/>
                <a:ea typeface="黑体" pitchFamily="2" charset="-122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800" b="1">
                <a:solidFill>
                  <a:schemeClr val="accent2"/>
                </a:solidFill>
                <a:latin typeface="Verdana" pitchFamily="34" charset="0"/>
                <a:ea typeface="黑体" pitchFamily="2" charset="-122"/>
              </a:defRPr>
            </a:lvl9pPr>
          </a:lstStyle>
          <a:p>
            <a:endParaRPr lang="zh-CN" altLang="en-US" sz="2400" b="0" dirty="0">
              <a:solidFill>
                <a:schemeClr val="tx1"/>
              </a:solidFill>
              <a:latin typeface="方正姚体" pitchFamily="2" charset="-122"/>
              <a:ea typeface="方正姚体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431235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95536" y="304800"/>
            <a:ext cx="8001000" cy="663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 smtClean="0"/>
              <a:t>Title</a:t>
            </a:r>
            <a:endParaRPr lang="zh-CN" altLang="en-US" dirty="0" smtClean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6738" y="1077913"/>
            <a:ext cx="8001000" cy="5741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dirty="0" smtClean="0"/>
              <a:t>Content</a:t>
            </a:r>
          </a:p>
          <a:p>
            <a:pPr lvl="1"/>
            <a:r>
              <a:rPr lang="en-US" altLang="zh-CN" dirty="0" smtClean="0"/>
              <a:t>Content</a:t>
            </a:r>
          </a:p>
          <a:p>
            <a:pPr lvl="2"/>
            <a:r>
              <a:rPr lang="en-US" altLang="zh-CN" dirty="0" smtClean="0"/>
              <a:t>Content</a:t>
            </a:r>
          </a:p>
          <a:p>
            <a:pPr lvl="3"/>
            <a:r>
              <a:rPr lang="en-US" altLang="zh-CN" dirty="0" smtClean="0"/>
              <a:t>Content</a:t>
            </a:r>
            <a:endParaRPr lang="zh-CN" altLang="en-US" dirty="0" smtClean="0"/>
          </a:p>
        </p:txBody>
      </p:sp>
      <p:sp>
        <p:nvSpPr>
          <p:cNvPr id="4564996" name="AutoShape 4"/>
          <p:cNvSpPr>
            <a:spLocks noChangeArrowheads="1"/>
          </p:cNvSpPr>
          <p:nvPr/>
        </p:nvSpPr>
        <p:spPr bwMode="auto">
          <a:xfrm>
            <a:off x="469900" y="968375"/>
            <a:ext cx="7958138" cy="109538"/>
          </a:xfrm>
          <a:custGeom>
            <a:avLst/>
            <a:gdLst>
              <a:gd name="G0" fmla="+- 585 0 0"/>
            </a:gdLst>
            <a:ahLst/>
            <a:cxnLst>
              <a:cxn ang="0">
                <a:pos x="0" y="0"/>
              </a:cxn>
              <a:cxn ang="0">
                <a:pos x="585" y="0"/>
              </a:cxn>
              <a:cxn ang="0">
                <a:pos x="585" y="1000"/>
              </a:cxn>
              <a:cxn ang="0">
                <a:pos x="0" y="1000"/>
              </a:cxn>
              <a:cxn ang="0">
                <a:pos x="0" y="0"/>
              </a:cxn>
              <a:cxn ang="0">
                <a:pos x="1000" y="0"/>
              </a:cxn>
            </a:cxnLst>
            <a:rect l="0" t="0" r="r" b="b"/>
            <a:pathLst>
              <a:path w="1000" h="1000" stroke="0">
                <a:moveTo>
                  <a:pt x="0" y="0"/>
                </a:moveTo>
                <a:lnTo>
                  <a:pt x="585" y="0"/>
                </a:lnTo>
                <a:lnTo>
                  <a:pt x="585" y="1000"/>
                </a:lnTo>
                <a:lnTo>
                  <a:pt x="0" y="1000"/>
                </a:lnTo>
                <a:close/>
              </a:path>
              <a:path w="1000" h="1000">
                <a:moveTo>
                  <a:pt x="0" y="0"/>
                </a:moveTo>
                <a:lnTo>
                  <a:pt x="1000" y="0"/>
                </a:lnTo>
              </a:path>
            </a:pathLst>
          </a:custGeom>
          <a:noFill/>
          <a:ln w="9525">
            <a:solidFill>
              <a:schemeClr val="tx1">
                <a:lumMod val="85000"/>
                <a:lumOff val="15000"/>
              </a:schemeClr>
            </a:solidFill>
            <a:round/>
            <a:headEnd/>
            <a:tailEnd/>
          </a:ln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zh-CN" altLang="en-US" sz="2400">
              <a:solidFill>
                <a:srgbClr val="000000"/>
              </a:solidFill>
              <a:latin typeface="Times New Roman" pitchFamily="18" charset="0"/>
              <a:ea typeface="宋体" pitchFamily="2" charset="-122"/>
            </a:endParaRPr>
          </a:p>
        </p:txBody>
      </p:sp>
      <p:sp>
        <p:nvSpPr>
          <p:cNvPr id="4564997" name="Line 5"/>
          <p:cNvSpPr>
            <a:spLocks noChangeShapeType="1"/>
          </p:cNvSpPr>
          <p:nvPr/>
        </p:nvSpPr>
        <p:spPr bwMode="auto">
          <a:xfrm flipV="1">
            <a:off x="609600" y="6819900"/>
            <a:ext cx="7924800" cy="0"/>
          </a:xfrm>
          <a:prstGeom prst="line">
            <a:avLst/>
          </a:prstGeom>
          <a:noFill/>
          <a:ln w="3175">
            <a:solidFill>
              <a:schemeClr val="accent2"/>
            </a:solidFill>
            <a:round/>
            <a:headEnd/>
            <a:tailEnd/>
          </a:ln>
          <a:effectLst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srgbClr val="000000"/>
              </a:solidFill>
              <a:latin typeface="Arial" pitchFamily="34" charset="0"/>
              <a:ea typeface="宋体" pitchFamily="2" charset="-122"/>
            </a:endParaRPr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4" cstate="print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6529"/>
          <a:stretch/>
        </p:blipFill>
        <p:spPr>
          <a:xfrm>
            <a:off x="7973864" y="7058"/>
            <a:ext cx="1170856" cy="1067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0193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hd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DengXian" charset="-122"/>
          <a:ea typeface="DengXian" charset="-122"/>
          <a:cs typeface="DengXian" charset="-122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800" b="1">
          <a:solidFill>
            <a:schemeClr val="accent2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800" b="1">
          <a:solidFill>
            <a:schemeClr val="accent2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800" b="1">
          <a:solidFill>
            <a:schemeClr val="accent2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800" b="1">
          <a:solidFill>
            <a:schemeClr val="accent2"/>
          </a:solidFill>
          <a:latin typeface="微软雅黑" pitchFamily="34" charset="-122"/>
          <a:ea typeface="微软雅黑" pitchFamily="34" charset="-122"/>
          <a:cs typeface="微软雅黑" pitchFamily="34" charset="-122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800" b="1">
          <a:solidFill>
            <a:schemeClr val="accent2"/>
          </a:solidFill>
          <a:latin typeface="Verdana" pitchFamily="34" charset="0"/>
          <a:ea typeface="黑体" pitchFamily="2" charset="-122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800" b="1">
          <a:solidFill>
            <a:schemeClr val="accent2"/>
          </a:solidFill>
          <a:latin typeface="Verdana" pitchFamily="34" charset="0"/>
          <a:ea typeface="黑体" pitchFamily="2" charset="-122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800" b="1">
          <a:solidFill>
            <a:schemeClr val="accent2"/>
          </a:solidFill>
          <a:latin typeface="Verdana" pitchFamily="34" charset="0"/>
          <a:ea typeface="黑体" pitchFamily="2" charset="-122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800" b="1">
          <a:solidFill>
            <a:schemeClr val="accent2"/>
          </a:solidFill>
          <a:latin typeface="Verdana" pitchFamily="34" charset="0"/>
          <a:ea typeface="黑体" pitchFamily="2" charset="-122"/>
        </a:defRPr>
      </a:lvl9pPr>
    </p:titleStyle>
    <p:bodyStyle>
      <a:lvl1pPr marL="228600" indent="-228600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charset="0"/>
        <a:buChar char="•"/>
        <a:tabLst/>
        <a:defRPr sz="3000" b="1">
          <a:solidFill>
            <a:schemeClr val="tx1">
              <a:lumMod val="75000"/>
              <a:lumOff val="25000"/>
            </a:schemeClr>
          </a:solidFill>
          <a:latin typeface="DengXian" charset="-122"/>
          <a:ea typeface="DengXian" charset="-122"/>
          <a:cs typeface="DengXian" charset="-122"/>
        </a:defRPr>
      </a:lvl1pPr>
      <a:lvl2pPr marL="685800" indent="-21431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charset="0"/>
        <a:buChar char="•"/>
        <a:tabLst/>
        <a:defRPr sz="2600" b="1">
          <a:solidFill>
            <a:schemeClr val="tx1">
              <a:lumMod val="75000"/>
              <a:lumOff val="25000"/>
            </a:schemeClr>
          </a:solidFill>
          <a:latin typeface="DengXian" charset="-122"/>
          <a:ea typeface="DengXian" charset="-122"/>
          <a:cs typeface="DengXian" charset="-122"/>
        </a:defRPr>
      </a:lvl2pPr>
      <a:lvl3pPr marL="1143000" indent="-233363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charset="0"/>
        <a:buChar char="•"/>
        <a:tabLst/>
        <a:defRPr sz="2400" b="1">
          <a:solidFill>
            <a:schemeClr val="tx1">
              <a:lumMod val="75000"/>
              <a:lumOff val="25000"/>
            </a:schemeClr>
          </a:solidFill>
          <a:latin typeface="DengXian" charset="-122"/>
          <a:ea typeface="DengXian" charset="-122"/>
          <a:cs typeface="DengXian" charset="-122"/>
        </a:defRPr>
      </a:lvl3pPr>
      <a:lvl4pPr marL="1485900" indent="-179388" algn="l" rtl="0" eaLnBrk="1" fontAlgn="base" hangingPunct="1">
        <a:spcBef>
          <a:spcPct val="20000"/>
        </a:spcBef>
        <a:spcAft>
          <a:spcPct val="0"/>
        </a:spcAft>
        <a:buClr>
          <a:schemeClr val="tx1"/>
        </a:buClr>
        <a:buFont typeface="Arial" charset="0"/>
        <a:buChar char="•"/>
        <a:tabLst/>
        <a:defRPr sz="1600">
          <a:solidFill>
            <a:schemeClr val="tx1">
              <a:lumMod val="75000"/>
              <a:lumOff val="25000"/>
            </a:schemeClr>
          </a:solidFill>
          <a:latin typeface="DengXian" charset="-122"/>
          <a:ea typeface="DengXian" charset="-122"/>
          <a:cs typeface="DengXian" charset="-122"/>
        </a:defRPr>
      </a:lvl4pPr>
      <a:lvl5pPr marL="2093913" indent="-398463" algn="l" rtl="0" eaLnBrk="1" fontAlgn="base" hangingPunct="1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200">
          <a:solidFill>
            <a:schemeClr val="tx1"/>
          </a:solidFill>
          <a:latin typeface="仿宋_GB2312" pitchFamily="49" charset="-122"/>
          <a:ea typeface="仿宋_GB2312" pitchFamily="49" charset="-122"/>
          <a:cs typeface="仿宋_GB2312" pitchFamily="49" charset="-122"/>
        </a:defRPr>
      </a:lvl5pPr>
      <a:lvl6pPr marL="2551113" indent="-398463" algn="l" rtl="0" eaLnBrk="1" fontAlgn="base" hangingPunct="1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200">
          <a:solidFill>
            <a:schemeClr val="tx1"/>
          </a:solidFill>
          <a:latin typeface="+mn-lt"/>
          <a:ea typeface="+mn-ea"/>
        </a:defRPr>
      </a:lvl6pPr>
      <a:lvl7pPr marL="3008313" indent="-398463" algn="l" rtl="0" eaLnBrk="1" fontAlgn="base" hangingPunct="1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200">
          <a:solidFill>
            <a:schemeClr val="tx1"/>
          </a:solidFill>
          <a:latin typeface="+mn-lt"/>
          <a:ea typeface="+mn-ea"/>
        </a:defRPr>
      </a:lvl7pPr>
      <a:lvl8pPr marL="3465513" indent="-398463" algn="l" rtl="0" eaLnBrk="1" fontAlgn="base" hangingPunct="1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200">
          <a:solidFill>
            <a:schemeClr val="tx1"/>
          </a:solidFill>
          <a:latin typeface="+mn-lt"/>
          <a:ea typeface="+mn-ea"/>
        </a:defRPr>
      </a:lvl8pPr>
      <a:lvl9pPr marL="3922713" indent="-398463" algn="l" rtl="0" eaLnBrk="1" fontAlgn="base" hangingPunct="1">
        <a:spcBef>
          <a:spcPct val="25000"/>
        </a:spcBef>
        <a:spcAft>
          <a:spcPct val="0"/>
        </a:spcAft>
        <a:buClr>
          <a:schemeClr val="accent2"/>
        </a:buClr>
        <a:buFont typeface="Wingdings" pitchFamily="2" charset="2"/>
        <a:buChar char="§"/>
        <a:defRPr sz="12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eg"/><Relationship Id="rId5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3000/TTIS.html" TargetMode="External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127.0.0.1:3000/SLOW.html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762000"/>
            <a:ext cx="7772400" cy="1371600"/>
          </a:xfrm>
        </p:spPr>
        <p:txBody>
          <a:bodyPr/>
          <a:lstStyle/>
          <a:p>
            <a:pPr algn="ctr"/>
            <a:r>
              <a:rPr lang="en-US" sz="3200" dirty="0" smtClean="0"/>
              <a:t>RADIO: Post-Disaster </a:t>
            </a:r>
            <a:r>
              <a:rPr lang="en-US" sz="3200" smtClean="0"/>
              <a:t>Road </a:t>
            </a:r>
            <a:r>
              <a:rPr lang="en-US" sz="3200" smtClean="0"/>
              <a:t>Obstruction </a:t>
            </a:r>
            <a:r>
              <a:rPr lang="en-US" sz="3200" dirty="0" smtClean="0"/>
              <a:t>Identification </a:t>
            </a:r>
            <a:r>
              <a:rPr lang="en-US" altLang="zh-CN" sz="3200" dirty="0" smtClean="0"/>
              <a:t>via Urban Data Fusion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2895600"/>
            <a:ext cx="7772400" cy="2133600"/>
          </a:xfrm>
        </p:spPr>
        <p:txBody>
          <a:bodyPr/>
          <a:lstStyle/>
          <a:p>
            <a:pPr algn="ctr"/>
            <a:r>
              <a:rPr lang="en-US" b="0" dirty="0"/>
              <a:t>Work-In-Progress </a:t>
            </a:r>
            <a:r>
              <a:rPr lang="en-US" b="0" dirty="0" smtClean="0"/>
              <a:t>Report</a:t>
            </a:r>
            <a:r>
              <a:rPr lang="zh-CN" altLang="en-US" b="0" dirty="0" smtClean="0"/>
              <a:t> </a:t>
            </a:r>
            <a:r>
              <a:rPr lang="en-US" altLang="zh-CN" b="0" dirty="0" smtClean="0"/>
              <a:t>III</a:t>
            </a:r>
            <a:endParaRPr lang="en-US" dirty="0" smtClean="0"/>
          </a:p>
          <a:p>
            <a:pPr algn="ctr"/>
            <a:endParaRPr lang="en-US" dirty="0"/>
          </a:p>
          <a:p>
            <a:pPr algn="ctr"/>
            <a:r>
              <a:rPr lang="en-US" dirty="0" smtClean="0"/>
              <a:t>Longbiao CHEN</a:t>
            </a:r>
          </a:p>
          <a:p>
            <a:pPr algn="ctr"/>
            <a:endParaRPr lang="en-US" dirty="0"/>
          </a:p>
          <a:p>
            <a:pPr algn="ctr"/>
            <a:r>
              <a:rPr lang="en-US" dirty="0" smtClean="0"/>
              <a:t>June, 2017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507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Road Damage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Types</a:t>
            </a:r>
          </a:p>
          <a:p>
            <a:pPr lvl="1"/>
            <a:r>
              <a:rPr lang="en-US" dirty="0" smtClean="0"/>
              <a:t>Fallen trees</a:t>
            </a:r>
          </a:p>
          <a:p>
            <a:pPr lvl="1"/>
            <a:r>
              <a:rPr lang="en-US" dirty="0" smtClean="0"/>
              <a:t>Ponding water</a:t>
            </a:r>
          </a:p>
          <a:p>
            <a:pPr lvl="1"/>
            <a:r>
              <a:rPr lang="en-US" dirty="0" smtClean="0"/>
              <a:t>Landslide</a:t>
            </a:r>
          </a:p>
          <a:p>
            <a:pPr lvl="1"/>
            <a:r>
              <a:rPr lang="en-US" dirty="0" smtClean="0"/>
              <a:t>Car accidents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271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Road Damage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195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738" y="1285860"/>
            <a:ext cx="8196262" cy="5286412"/>
          </a:xfrm>
          <a:ln>
            <a:noFill/>
          </a:ln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Urban disasters</a:t>
            </a:r>
          </a:p>
          <a:p>
            <a:pPr lvl="1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Types: typhoon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hurricane, earthquake, etc. 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Great loss: live, i</a:t>
            </a:r>
            <a:r>
              <a:rPr lang="en-US" b="0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nfrastructure, economy</a:t>
            </a: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Disaster management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Prevention,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Response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, Recovery</a:t>
            </a:r>
            <a:r>
              <a:rPr lang="en-US" baseline="300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1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Effective response: save life, reduce loss </a:t>
            </a:r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Restoration of transportation network</a:t>
            </a:r>
          </a:p>
          <a:p>
            <a:pPr lvl="1"/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Key to response: search and rescue, evacuation, supply, etc.</a:t>
            </a:r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b="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66738" y="6524357"/>
            <a:ext cx="8001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>
                <a:latin typeface="Arial" charset="0"/>
              </a:rPr>
              <a:t>1. FEMA (Federal </a:t>
            </a:r>
            <a:r>
              <a:rPr lang="en-US" sz="1400" dirty="0">
                <a:latin typeface="Arial" charset="0"/>
              </a:rPr>
              <a:t>Emergency Management Agency): </a:t>
            </a:r>
            <a:r>
              <a:rPr lang="en-US" sz="1400" b="1" dirty="0" smtClean="0">
                <a:latin typeface="Arial" charset="0"/>
              </a:rPr>
              <a:t>prevention, response, recovery</a:t>
            </a:r>
            <a:endParaRPr lang="en-US" sz="1400" b="1" dirty="0">
              <a:effectLst/>
              <a:latin typeface="Arial" charset="0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562643" y="4571999"/>
            <a:ext cx="8018715" cy="1828801"/>
            <a:chOff x="793548" y="4190999"/>
            <a:chExt cx="8018715" cy="1828801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421635" y="4191000"/>
              <a:ext cx="2533940" cy="1828799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3548" y="4191000"/>
              <a:ext cx="2438400" cy="1828800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4448" r="4697"/>
            <a:stretch/>
          </p:blipFill>
          <p:spPr>
            <a:xfrm>
              <a:off x="6145263" y="4190999"/>
              <a:ext cx="2667000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75103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738" y="1285860"/>
            <a:ext cx="8424862" cy="5286412"/>
          </a:xfrm>
          <a:ln>
            <a:noFill/>
          </a:ln>
        </p:spPr>
        <p:txBody>
          <a:bodyPr/>
          <a:lstStyle/>
          <a:p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Post-disaster road obstacles identification</a:t>
            </a:r>
          </a:p>
          <a:p>
            <a:pPr lvl="1"/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Detection: when and where</a:t>
            </a:r>
          </a:p>
          <a:p>
            <a:pPr lvl="1"/>
            <a:r>
              <a:rPr 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Inferrence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: what (fallen </a:t>
            </a: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trees, ponding 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water, crashed vehicles, etc.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  <a:p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Existing methods</a:t>
            </a:r>
          </a:p>
          <a:p>
            <a:pPr lvl="1"/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Human investigator: labor </a:t>
            </a:r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intensive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, delayed, </a:t>
            </a:r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dangerous</a:t>
            </a:r>
          </a:p>
          <a:p>
            <a:pPr lvl="1"/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Traffic</a:t>
            </a: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camera: may be damaged, </a:t>
            </a:r>
            <a:r>
              <a:rPr lang="en-US" altLang="zh-CN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incomplete</a:t>
            </a:r>
          </a:p>
          <a:p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 real-time, low-cost, and comprehensive method to identify road obstacles is 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 great need </a:t>
            </a:r>
            <a:r>
              <a:rPr lang="en-US" altLang="zh-CN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for disaster relief</a:t>
            </a:r>
          </a:p>
          <a:p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lvl="1"/>
            <a:endParaRPr lang="en-US" dirty="0" smtClean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b="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60765" y="4648200"/>
            <a:ext cx="8822470" cy="1828800"/>
            <a:chOff x="762000" y="3517900"/>
            <a:chExt cx="8822470" cy="1828800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2000" y="3517900"/>
              <a:ext cx="2753957" cy="1828800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44881" y="3517900"/>
              <a:ext cx="3239589" cy="1828800"/>
            </a:xfrm>
            <a:prstGeom prst="rect">
              <a:avLst/>
            </a:prstGeom>
          </p:spPr>
        </p:pic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55382" y="3517900"/>
              <a:ext cx="2750075" cy="18288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1455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38" y="4377712"/>
            <a:ext cx="4389120" cy="21945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Vehicle-as-a-Sensor (</a:t>
            </a:r>
            <a:r>
              <a:rPr lang="en-US" altLang="zh-CN" dirty="0" err="1" smtClean="0"/>
              <a:t>VaaS</a:t>
            </a:r>
            <a:r>
              <a:rPr lang="en-US" altLang="zh-CN" dirty="0" smtClean="0"/>
              <a:t>)</a:t>
            </a:r>
          </a:p>
          <a:p>
            <a:pPr lvl="1"/>
            <a:r>
              <a:rPr lang="en-US" dirty="0" smtClean="0"/>
              <a:t>City-wide GPS trajectories of taxis: New York, Xiamen, etc.</a:t>
            </a:r>
          </a:p>
          <a:p>
            <a:pPr lvl="1"/>
            <a:r>
              <a:rPr lang="en-US" altLang="zh-CN" dirty="0" smtClean="0"/>
              <a:t>Intuitively</a:t>
            </a:r>
            <a:r>
              <a:rPr lang="en-US" dirty="0" smtClean="0"/>
              <a:t>: traffic </a:t>
            </a:r>
            <a:r>
              <a:rPr lang="en-US" altLang="zh-CN" dirty="0" smtClean="0"/>
              <a:t>flow</a:t>
            </a:r>
            <a:r>
              <a:rPr lang="zh-CN" altLang="en-US" dirty="0" smtClean="0"/>
              <a:t> </a:t>
            </a:r>
            <a:r>
              <a:rPr lang="en-US" altLang="zh-CN" dirty="0" smtClean="0"/>
              <a:t>changes in</a:t>
            </a:r>
            <a:r>
              <a:rPr lang="en-US" dirty="0" smtClean="0"/>
              <a:t> road segments</a:t>
            </a:r>
          </a:p>
          <a:p>
            <a:pPr lvl="2"/>
            <a:r>
              <a:rPr lang="en-US" dirty="0" smtClean="0"/>
              <a:t>fallen trees </a:t>
            </a:r>
            <a:r>
              <a:rPr lang="is-IS" dirty="0" smtClean="0"/>
              <a:t>→ lane blocked → traffic flow decreased</a:t>
            </a:r>
          </a:p>
          <a:p>
            <a:pPr lvl="1"/>
            <a:r>
              <a:rPr lang="is-IS" dirty="0" smtClean="0"/>
              <a:t>However</a:t>
            </a:r>
            <a:r>
              <a:rPr lang="en-US" dirty="0" smtClean="0"/>
              <a:t>: changes overwhelmed by the impact of disaster</a:t>
            </a:r>
          </a:p>
          <a:p>
            <a:pPr lvl="2"/>
            <a:r>
              <a:rPr lang="en-US" dirty="0" smtClean="0"/>
              <a:t>typhoon </a:t>
            </a:r>
            <a:r>
              <a:rPr lang="is-IS" dirty="0"/>
              <a:t>→ traffic flow decreased significantly </a:t>
            </a:r>
            <a:r>
              <a:rPr lang="is-IS" dirty="0" smtClean="0"/>
              <a:t>→ overwhelmed</a:t>
            </a:r>
          </a:p>
          <a:p>
            <a:pPr lvl="1"/>
            <a:r>
              <a:rPr lang="en-US" altLang="zh-CN" dirty="0" smtClean="0"/>
              <a:t>Find </a:t>
            </a:r>
            <a:r>
              <a:rPr lang="en-US" dirty="0" smtClean="0"/>
              <a:t>discriminative metrics 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3124200" y="5181600"/>
            <a:ext cx="304800" cy="838200"/>
          </a:xfrm>
          <a:prstGeom prst="rect">
            <a:avLst/>
          </a:prstGeom>
          <a:solidFill>
            <a:schemeClr val="accent2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itchFamily="2" charset="2"/>
              <a:buChar char="p"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Verdana" pitchFamily="34" charset="0"/>
              <a:ea typeface="楷体_GB2312" pitchFamily="49" charset="-122"/>
            </a:endParaRPr>
          </a:p>
        </p:txBody>
      </p:sp>
      <p:pic>
        <p:nvPicPr>
          <p:cNvPr id="7" name="Picture 6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4838700"/>
            <a:ext cx="76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287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738" y="4223823"/>
            <a:ext cx="4389120" cy="219456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1: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738" y="1285860"/>
            <a:ext cx="8348662" cy="5286412"/>
          </a:xfrm>
        </p:spPr>
        <p:txBody>
          <a:bodyPr/>
          <a:lstStyle/>
          <a:p>
            <a:r>
              <a:rPr lang="en-US" dirty="0" smtClean="0"/>
              <a:t>Collective driving behavior</a:t>
            </a:r>
            <a:r>
              <a:rPr lang="en-US" baseline="30000" dirty="0" smtClean="0"/>
              <a:t>1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Fallen trees </a:t>
            </a:r>
            <a:r>
              <a:rPr lang="is-IS" dirty="0" smtClean="0"/>
              <a:t>→ slowly bypass/take u-turn/wait</a:t>
            </a:r>
          </a:p>
          <a:p>
            <a:pPr lvl="1"/>
            <a:r>
              <a:rPr lang="en-US" dirty="0" smtClean="0"/>
              <a:t>Increase significantly on road segments with damage</a:t>
            </a:r>
          </a:p>
          <a:p>
            <a:pPr lvl="1"/>
            <a:r>
              <a:rPr lang="en-US" altLang="zh-CN" dirty="0" smtClean="0"/>
              <a:t>C</a:t>
            </a:r>
            <a:r>
              <a:rPr lang="en-US" dirty="0" smtClean="0"/>
              <a:t>an be extracted from GPS trajectories</a:t>
            </a:r>
          </a:p>
          <a:p>
            <a:r>
              <a:rPr lang="en-US" altLang="zh-CN" dirty="0" smtClean="0"/>
              <a:t>Still challenging to extract relevant behaviors</a:t>
            </a:r>
          </a:p>
          <a:p>
            <a:pPr lvl="1"/>
            <a:r>
              <a:rPr lang="en-US" dirty="0" smtClean="0"/>
              <a:t>Regular behavior patterns: waiting for traffic lights/passengers</a:t>
            </a:r>
          </a:p>
          <a:p>
            <a:pPr lvl="1"/>
            <a:r>
              <a:rPr lang="en-US" dirty="0" smtClean="0"/>
              <a:t>Thresholds: huge parameters tuning for road segments</a:t>
            </a:r>
          </a:p>
          <a:p>
            <a:endParaRPr 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566738" y="6418383"/>
            <a:ext cx="8001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1. [Yuan</a:t>
            </a:r>
            <a:r>
              <a:rPr lang="en-US" sz="1400" dirty="0"/>
              <a:t>, TKDE 2013], [Qi, </a:t>
            </a:r>
            <a:r>
              <a:rPr lang="en-US" sz="1400" dirty="0" err="1"/>
              <a:t>PerCom</a:t>
            </a:r>
            <a:r>
              <a:rPr lang="en-US" sz="1400" dirty="0"/>
              <a:t> 2011], [Liu, CEUS 2010]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276600" y="4724400"/>
            <a:ext cx="152400" cy="838200"/>
          </a:xfrm>
          <a:prstGeom prst="rect">
            <a:avLst/>
          </a:prstGeom>
          <a:solidFill>
            <a:schemeClr val="accent2">
              <a:alpha val="3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itchFamily="2" charset="2"/>
              <a:buChar char="p"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Verdana" pitchFamily="34" charset="0"/>
              <a:ea typeface="楷体_GB2312" pitchFamily="49" charset="-122"/>
            </a:endParaRPr>
          </a:p>
        </p:txBody>
      </p:sp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5738" y="1981200"/>
            <a:ext cx="762000" cy="762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1606" y="4076700"/>
            <a:ext cx="2408046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222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 2: Recognition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738" y="1285860"/>
            <a:ext cx="8001000" cy="5286412"/>
          </a:xfrm>
        </p:spPr>
        <p:txBody>
          <a:bodyPr/>
          <a:lstStyle/>
          <a:p>
            <a:r>
              <a:rPr lang="en-US" dirty="0" smtClean="0"/>
              <a:t>Recognizing road damage types</a:t>
            </a:r>
          </a:p>
          <a:p>
            <a:pPr lvl="1"/>
            <a:r>
              <a:rPr lang="en-US" dirty="0" smtClean="0"/>
              <a:t>Difficult from trajectory data only: similar collective behaviors</a:t>
            </a:r>
          </a:p>
          <a:p>
            <a:r>
              <a:rPr lang="en-US" dirty="0" smtClean="0"/>
              <a:t>Incorporating urban knowledge graph</a:t>
            </a:r>
          </a:p>
          <a:p>
            <a:pPr lvl="1"/>
            <a:r>
              <a:rPr lang="en-US" dirty="0" smtClean="0"/>
              <a:t>Satellite </a:t>
            </a:r>
            <a:r>
              <a:rPr lang="en-US" b="1" dirty="0" smtClean="0"/>
              <a:t>image</a:t>
            </a:r>
            <a:r>
              <a:rPr lang="en-US" dirty="0" smtClean="0"/>
              <a:t>: </a:t>
            </a:r>
            <a:r>
              <a:rPr lang="en-US" altLang="zh-CN" dirty="0" smtClean="0"/>
              <a:t>flourish street </a:t>
            </a:r>
            <a:r>
              <a:rPr lang="en-US" dirty="0" smtClean="0"/>
              <a:t>trees </a:t>
            </a:r>
            <a:r>
              <a:rPr lang="is-IS" dirty="0" smtClean="0"/>
              <a:t>→ fallen trees</a:t>
            </a:r>
            <a:endParaRPr lang="en-US" dirty="0" smtClean="0"/>
          </a:p>
          <a:p>
            <a:pPr lvl="1"/>
            <a:r>
              <a:rPr lang="en-US" smtClean="0"/>
              <a:t>Digital </a:t>
            </a:r>
            <a:r>
              <a:rPr lang="en-US" b="1" smtClean="0"/>
              <a:t>Elevation</a:t>
            </a:r>
            <a:r>
              <a:rPr lang="en-US" smtClean="0"/>
              <a:t> </a:t>
            </a:r>
            <a:r>
              <a:rPr lang="en-US" dirty="0" smtClean="0"/>
              <a:t>Map (DEM): low </a:t>
            </a:r>
            <a:r>
              <a:rPr lang="is-IS" dirty="0" smtClean="0"/>
              <a:t>→ </a:t>
            </a:r>
            <a:r>
              <a:rPr lang="en-US" dirty="0" smtClean="0"/>
              <a:t>water ponds</a:t>
            </a:r>
          </a:p>
          <a:p>
            <a:pPr lvl="1"/>
            <a:r>
              <a:rPr lang="en-US" b="1" dirty="0" smtClean="0"/>
              <a:t>Accident</a:t>
            </a:r>
            <a:r>
              <a:rPr lang="en-US" dirty="0" smtClean="0"/>
              <a:t> statistics data </a:t>
            </a:r>
            <a:r>
              <a:rPr lang="is-IS" dirty="0" smtClean="0"/>
              <a:t>→ </a:t>
            </a:r>
            <a:r>
              <a:rPr lang="en-US" dirty="0" smtClean="0"/>
              <a:t>accidents</a:t>
            </a:r>
          </a:p>
          <a:p>
            <a:pPr lvl="1"/>
            <a:endParaRPr lang="en-US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4423719" y="3027405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7162800" y="2362200"/>
            <a:ext cx="27908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s-IS" sz="7200" dirty="0"/>
              <a:t>}</a:t>
            </a:r>
            <a:endParaRPr lang="en-US" sz="7200" dirty="0"/>
          </a:p>
        </p:txBody>
      </p:sp>
      <p:sp>
        <p:nvSpPr>
          <p:cNvPr id="11" name="TextBox 10"/>
          <p:cNvSpPr txBox="1"/>
          <p:nvPr/>
        </p:nvSpPr>
        <p:spPr>
          <a:xfrm>
            <a:off x="7543800" y="2717629"/>
            <a:ext cx="12362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probability</a:t>
            </a:r>
          </a:p>
          <a:p>
            <a:r>
              <a:rPr lang="en-US" dirty="0" smtClean="0"/>
              <a:t>graph</a:t>
            </a:r>
            <a:endParaRPr lang="en-US" dirty="0"/>
          </a:p>
        </p:txBody>
      </p:sp>
      <p:grpSp>
        <p:nvGrpSpPr>
          <p:cNvPr id="19" name="Group 18"/>
          <p:cNvGrpSpPr/>
          <p:nvPr/>
        </p:nvGrpSpPr>
        <p:grpSpPr>
          <a:xfrm>
            <a:off x="880241" y="3674766"/>
            <a:ext cx="7383518" cy="2743200"/>
            <a:chOff x="566738" y="3674766"/>
            <a:chExt cx="7383518" cy="2743200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2"/>
            <a:srcRect l="11688" r="17679"/>
            <a:stretch/>
          </p:blipFill>
          <p:spPr>
            <a:xfrm>
              <a:off x="566738" y="3674766"/>
              <a:ext cx="2367759" cy="2743200"/>
            </a:xfrm>
            <a:prstGeom prst="rect">
              <a:avLst/>
            </a:prstGeom>
            <a:ln>
              <a:noFill/>
              <a:prstDash val="dash"/>
            </a:ln>
          </p:spPr>
        </p:pic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010980" y="3674766"/>
              <a:ext cx="2492975" cy="2743200"/>
            </a:xfrm>
            <a:prstGeom prst="rect">
              <a:avLst/>
            </a:prstGeom>
            <a:ln>
              <a:noFill/>
              <a:prstDash val="dash"/>
            </a:ln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25742" y="3674766"/>
              <a:ext cx="2424514" cy="2743200"/>
            </a:xfrm>
            <a:prstGeom prst="rect">
              <a:avLst/>
            </a:prstGeom>
            <a:ln>
              <a:noFill/>
              <a:prstDash val="dash"/>
            </a:ln>
          </p:spPr>
        </p:pic>
      </p:grpSp>
      <p:sp>
        <p:nvSpPr>
          <p:cNvPr id="20" name="Oval 19"/>
          <p:cNvSpPr/>
          <p:nvPr/>
        </p:nvSpPr>
        <p:spPr bwMode="auto">
          <a:xfrm>
            <a:off x="4423719" y="4511040"/>
            <a:ext cx="457200" cy="365760"/>
          </a:xfrm>
          <a:prstGeom prst="ellipse">
            <a:avLst/>
          </a:prstGeom>
          <a:noFill/>
          <a:ln>
            <a:solidFill>
              <a:srgbClr val="0432FF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  <a:spAutoFit/>
          </a:bodyPr>
          <a:lstStyle/>
          <a:p>
            <a:pPr marL="342900" marR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F3300"/>
              </a:buClr>
              <a:buSzPct val="75000"/>
              <a:buFont typeface="Wingdings" pitchFamily="2" charset="2"/>
              <a:buChar char="p"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Verdana" pitchFamily="34" charset="0"/>
              <a:ea typeface="楷体_GB2312" pitchFamily="49" charset="-122"/>
            </a:endParaRPr>
          </a:p>
        </p:txBody>
      </p:sp>
      <p:cxnSp>
        <p:nvCxnSpPr>
          <p:cNvPr id="25" name="Straight Arrow Connector 24"/>
          <p:cNvCxnSpPr>
            <a:stCxn id="20" idx="4"/>
          </p:cNvCxnSpPr>
          <p:nvPr/>
        </p:nvCxnSpPr>
        <p:spPr bwMode="auto">
          <a:xfrm flipH="1">
            <a:off x="4423719" y="4876800"/>
            <a:ext cx="228600" cy="1219200"/>
          </a:xfrm>
          <a:prstGeom prst="straightConnector1">
            <a:avLst/>
          </a:prstGeom>
          <a:noFill/>
          <a:ln w="19050" cap="flat" cmpd="sng" algn="ctr">
            <a:solidFill>
              <a:srgbClr val="0432FF"/>
            </a:solidFill>
            <a:prstDash val="dash"/>
            <a:round/>
            <a:headEnd type="none" w="med" len="med"/>
            <a:tailEnd type="triangle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6563979" y="3657600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 smtClean="0"/>
              <a:t>事故热力图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320118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this </a:t>
            </a:r>
            <a:r>
              <a:rPr lang="en-US" dirty="0" smtClean="0"/>
              <a:t>paper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6738" y="1285860"/>
            <a:ext cx="8001000" cy="5286412"/>
          </a:xfrm>
        </p:spPr>
        <p:txBody>
          <a:bodyPr/>
          <a:lstStyle/>
          <a:p>
            <a:r>
              <a:rPr lang="en-US" b="0" dirty="0" smtClean="0"/>
              <a:t>Propose a real-time road damage identification system leveraging </a:t>
            </a:r>
            <a:r>
              <a:rPr lang="en-US" dirty="0" smtClean="0"/>
              <a:t>collective driving behaviors (CDB)</a:t>
            </a:r>
            <a:r>
              <a:rPr lang="en-US" b="0" dirty="0" smtClean="0"/>
              <a:t> and </a:t>
            </a:r>
            <a:r>
              <a:rPr lang="en-US" dirty="0" smtClean="0"/>
              <a:t>urban knowledge graph</a:t>
            </a:r>
          </a:p>
          <a:p>
            <a:pPr marL="928687" lvl="1" indent="-457200">
              <a:buFont typeface="+mj-lt"/>
              <a:buAutoNum type="arabicPeriod"/>
            </a:pPr>
            <a:r>
              <a:rPr lang="en-US" dirty="0" smtClean="0"/>
              <a:t>Extract CDB tensor: road segment, time, type </a:t>
            </a:r>
            <a:r>
              <a:rPr lang="is-IS" dirty="0" smtClean="0"/>
              <a:t>→ intensity</a:t>
            </a:r>
          </a:p>
          <a:p>
            <a:pPr marL="928687" lvl="1" indent="-457200">
              <a:buFont typeface="+mj-lt"/>
              <a:buAutoNum type="arabicPeriod"/>
            </a:pPr>
            <a:r>
              <a:rPr lang="is-IS" dirty="0" smtClean="0"/>
              <a:t>Detect abnormal CDB cells: Robust PCA algorithm</a:t>
            </a:r>
            <a:r>
              <a:rPr lang="is-IS" baseline="30000" dirty="0" smtClean="0"/>
              <a:t>1</a:t>
            </a:r>
            <a:endParaRPr lang="is-IS" dirty="0" smtClean="0"/>
          </a:p>
          <a:p>
            <a:pPr marL="1328737" lvl="2" indent="-457200"/>
            <a:r>
              <a:rPr lang="is-IS" dirty="0" smtClean="0"/>
              <a:t>automatically separate behavior patterns and anomalies</a:t>
            </a:r>
          </a:p>
          <a:p>
            <a:pPr marL="1328737" lvl="2" indent="-457200"/>
            <a:r>
              <a:rPr lang="is-IS" dirty="0" smtClean="0"/>
              <a:t>adaptive thresholds</a:t>
            </a:r>
          </a:p>
          <a:p>
            <a:pPr marL="928687" lvl="1" indent="-457200">
              <a:buFont typeface="+mj-lt"/>
              <a:buAutoNum type="arabicPeriod"/>
            </a:pPr>
            <a:r>
              <a:rPr lang="en-US" dirty="0" smtClean="0"/>
              <a:t>Recognize corresponding road damage type: probabilistic graph model</a:t>
            </a:r>
            <a:r>
              <a:rPr lang="en-US" baseline="30000" dirty="0" smtClean="0"/>
              <a:t>2</a:t>
            </a:r>
          </a:p>
          <a:p>
            <a:pPr marL="1328737" lvl="2" indent="-457200"/>
            <a:r>
              <a:rPr lang="en-US" dirty="0" err="1" smtClean="0"/>
              <a:t>spatio</a:t>
            </a:r>
            <a:r>
              <a:rPr lang="en-US" dirty="0" smtClean="0"/>
              <a:t>: maximize likelihood</a:t>
            </a:r>
          </a:p>
          <a:p>
            <a:pPr marL="1328737" lvl="2" indent="-457200"/>
            <a:r>
              <a:rPr lang="en-US" dirty="0" smtClean="0"/>
              <a:t>temporal: consistency constraint</a:t>
            </a:r>
          </a:p>
          <a:p>
            <a:pPr marL="471487" indent="-457200"/>
            <a:r>
              <a:rPr lang="en-US" dirty="0" smtClean="0"/>
              <a:t>Evaluation: real-world data from Xiamen and NYC</a:t>
            </a:r>
          </a:p>
          <a:p>
            <a:pPr marL="928687" lvl="1" indent="-457200"/>
            <a:r>
              <a:rPr lang="en-US" dirty="0" smtClean="0"/>
              <a:t>Detection accuracy</a:t>
            </a:r>
          </a:p>
          <a:p>
            <a:pPr marL="928687" lvl="1" indent="-457200"/>
            <a:r>
              <a:rPr lang="en-US" dirty="0" smtClean="0"/>
              <a:t>Recognition accuracy and case study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423719" y="3027405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66738" y="6418383"/>
            <a:ext cx="22200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AutoNum type="arabicPeriod"/>
            </a:pPr>
            <a:r>
              <a:rPr lang="is-IS" sz="1400" dirty="0" smtClean="0"/>
              <a:t>[</a:t>
            </a:r>
            <a:r>
              <a:rPr lang="en-US" sz="1400" dirty="0" err="1"/>
              <a:t>Candès</a:t>
            </a:r>
            <a:r>
              <a:rPr lang="en-US" sz="1400" dirty="0"/>
              <a:t> JACM 2011</a:t>
            </a:r>
            <a:r>
              <a:rPr lang="is-IS" sz="1400" dirty="0" smtClean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98648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Related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561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Framework 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41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红白模板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p"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accent2"/>
            </a:solidFill>
            <a:effectLst/>
            <a:latin typeface="Verdana" pitchFamily="34" charset="0"/>
            <a:ea typeface="楷体_GB2312" pitchFamily="49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  <a:spAutoFit/>
      </a:bodyPr>
      <a:lstStyle>
        <a:defPPr marL="342900" marR="0" indent="-34290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rgbClr val="FF3300"/>
          </a:buClr>
          <a:buSzPct val="75000"/>
          <a:buFont typeface="Wingdings" pitchFamily="2" charset="2"/>
          <a:buChar char="p"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accent2"/>
            </a:solidFill>
            <a:effectLst/>
            <a:latin typeface="Verdana" pitchFamily="34" charset="0"/>
            <a:ea typeface="楷体_GB2312" pitchFamily="49" charset="-122"/>
          </a:defRPr>
        </a:defPPr>
      </a:lstStyle>
    </a:lnDef>
  </a:objectDefaults>
  <a:extraClrSchemeLst>
    <a:extraClrScheme>
      <a:clrScheme name="Profile 1">
        <a:dk1>
          <a:srgbClr val="A50021"/>
        </a:dk1>
        <a:lt1>
          <a:srgbClr val="FFFFFF"/>
        </a:lt1>
        <a:dk2>
          <a:srgbClr val="800000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C0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FFFFCC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2">
        <a:dk1>
          <a:srgbClr val="3C001E"/>
        </a:dk1>
        <a:lt1>
          <a:srgbClr val="FFFFFF"/>
        </a:lt1>
        <a:dk2>
          <a:srgbClr val="51072E"/>
        </a:dk2>
        <a:lt2>
          <a:srgbClr val="FFFFFF"/>
        </a:lt2>
        <a:accent1>
          <a:srgbClr val="89A38F"/>
        </a:accent1>
        <a:accent2>
          <a:srgbClr val="666699"/>
        </a:accent2>
        <a:accent3>
          <a:srgbClr val="B3AAAD"/>
        </a:accent3>
        <a:accent4>
          <a:srgbClr val="DADADA"/>
        </a:accent4>
        <a:accent5>
          <a:srgbClr val="C4CEC6"/>
        </a:accent5>
        <a:accent6>
          <a:srgbClr val="5C5C8A"/>
        </a:accent6>
        <a:hlink>
          <a:srgbClr val="808000"/>
        </a:hlink>
        <a:folHlink>
          <a:srgbClr val="66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3">
        <a:dk1>
          <a:srgbClr val="333333"/>
        </a:dk1>
        <a:lt1>
          <a:srgbClr val="FFFFFF"/>
        </a:lt1>
        <a:dk2>
          <a:srgbClr val="000000"/>
        </a:dk2>
        <a:lt2>
          <a:srgbClr val="FFFFFF"/>
        </a:lt2>
        <a:accent1>
          <a:srgbClr val="3399FF"/>
        </a:accent1>
        <a:accent2>
          <a:srgbClr val="CC0000"/>
        </a:accent2>
        <a:accent3>
          <a:srgbClr val="AAAAAA"/>
        </a:accent3>
        <a:accent4>
          <a:srgbClr val="DADADA"/>
        </a:accent4>
        <a:accent5>
          <a:srgbClr val="ADCAFF"/>
        </a:accent5>
        <a:accent6>
          <a:srgbClr val="B90000"/>
        </a:accent6>
        <a:hlink>
          <a:srgbClr val="666699"/>
        </a:hlink>
        <a:folHlink>
          <a:srgbClr val="6600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4">
        <a:dk1>
          <a:srgbClr val="4B3D1B"/>
        </a:dk1>
        <a:lt1>
          <a:srgbClr val="FFFFFF"/>
        </a:lt1>
        <a:dk2>
          <a:srgbClr val="330000"/>
        </a:dk2>
        <a:lt2>
          <a:srgbClr val="FFFFFF"/>
        </a:lt2>
        <a:accent1>
          <a:srgbClr val="CC9900"/>
        </a:accent1>
        <a:accent2>
          <a:srgbClr val="CC6600"/>
        </a:accent2>
        <a:accent3>
          <a:srgbClr val="ADAAAA"/>
        </a:accent3>
        <a:accent4>
          <a:srgbClr val="DADADA"/>
        </a:accent4>
        <a:accent5>
          <a:srgbClr val="E2CAAA"/>
        </a:accent5>
        <a:accent6>
          <a:srgbClr val="B95C00"/>
        </a:accent6>
        <a:hlink>
          <a:srgbClr val="666699"/>
        </a:hlink>
        <a:folHlink>
          <a:srgbClr val="CC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5">
        <a:dk1>
          <a:srgbClr val="006666"/>
        </a:dk1>
        <a:lt1>
          <a:srgbClr val="FFFFFF"/>
        </a:lt1>
        <a:dk2>
          <a:srgbClr val="003366"/>
        </a:dk2>
        <a:lt2>
          <a:srgbClr val="FFFFFF"/>
        </a:lt2>
        <a:accent1>
          <a:srgbClr val="0099CC"/>
        </a:accent1>
        <a:accent2>
          <a:srgbClr val="6666FF"/>
        </a:accent2>
        <a:accent3>
          <a:srgbClr val="AAADB8"/>
        </a:accent3>
        <a:accent4>
          <a:srgbClr val="DADADA"/>
        </a:accent4>
        <a:accent5>
          <a:srgbClr val="AACAE2"/>
        </a:accent5>
        <a:accent6>
          <a:srgbClr val="5C5CE7"/>
        </a:accent6>
        <a:hlink>
          <a:srgbClr val="FFFFCC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6">
        <a:dk1>
          <a:srgbClr val="003366"/>
        </a:dk1>
        <a:lt1>
          <a:srgbClr val="FFFFFF"/>
        </a:lt1>
        <a:dk2>
          <a:srgbClr val="006666"/>
        </a:dk2>
        <a:lt2>
          <a:srgbClr val="FFFFFF"/>
        </a:lt2>
        <a:accent1>
          <a:srgbClr val="6699FF"/>
        </a:accent1>
        <a:accent2>
          <a:srgbClr val="00CCFF"/>
        </a:accent2>
        <a:accent3>
          <a:srgbClr val="AAB8B8"/>
        </a:accent3>
        <a:accent4>
          <a:srgbClr val="DADADA"/>
        </a:accent4>
        <a:accent5>
          <a:srgbClr val="B8CAFF"/>
        </a:accent5>
        <a:accent6>
          <a:srgbClr val="00B9E7"/>
        </a:accent6>
        <a:hlink>
          <a:srgbClr val="FFFFCC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7">
        <a:dk1>
          <a:srgbClr val="000000"/>
        </a:dk1>
        <a:lt1>
          <a:srgbClr val="619CB1"/>
        </a:lt1>
        <a:dk2>
          <a:srgbClr val="FFFFFF"/>
        </a:dk2>
        <a:lt2>
          <a:srgbClr val="4E899E"/>
        </a:lt2>
        <a:accent1>
          <a:srgbClr val="FFCC00"/>
        </a:accent1>
        <a:accent2>
          <a:srgbClr val="B6523E"/>
        </a:accent2>
        <a:accent3>
          <a:srgbClr val="B7CBD5"/>
        </a:accent3>
        <a:accent4>
          <a:srgbClr val="000000"/>
        </a:accent4>
        <a:accent5>
          <a:srgbClr val="FFE2AA"/>
        </a:accent5>
        <a:accent6>
          <a:srgbClr val="A54937"/>
        </a:accent6>
        <a:hlink>
          <a:srgbClr val="99CC00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ofile 8">
        <a:dk1>
          <a:srgbClr val="598600"/>
        </a:dk1>
        <a:lt1>
          <a:srgbClr val="FFFFFF"/>
        </a:lt1>
        <a:dk2>
          <a:srgbClr val="336600"/>
        </a:dk2>
        <a:lt2>
          <a:srgbClr val="FFFFFF"/>
        </a:lt2>
        <a:accent1>
          <a:srgbClr val="33CC33"/>
        </a:accent1>
        <a:accent2>
          <a:srgbClr val="99CC00"/>
        </a:accent2>
        <a:accent3>
          <a:srgbClr val="ADB8AA"/>
        </a:accent3>
        <a:accent4>
          <a:srgbClr val="DADADA"/>
        </a:accent4>
        <a:accent5>
          <a:srgbClr val="ADE2AD"/>
        </a:accent5>
        <a:accent6>
          <a:srgbClr val="8AB900"/>
        </a:accent6>
        <a:hlink>
          <a:srgbClr val="FFCC00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ofile 9">
        <a:dk1>
          <a:srgbClr val="000000"/>
        </a:dk1>
        <a:lt1>
          <a:srgbClr val="FFFFFF"/>
        </a:lt1>
        <a:dk2>
          <a:srgbClr val="000000"/>
        </a:dk2>
        <a:lt2>
          <a:srgbClr val="DDDDDD"/>
        </a:lt2>
        <a:accent1>
          <a:srgbClr val="A3B2C1"/>
        </a:accent1>
        <a:accent2>
          <a:srgbClr val="CC0000"/>
        </a:accent2>
        <a:accent3>
          <a:srgbClr val="FFFFFF"/>
        </a:accent3>
        <a:accent4>
          <a:srgbClr val="000000"/>
        </a:accent4>
        <a:accent5>
          <a:srgbClr val="CED5DD"/>
        </a:accent5>
        <a:accent6>
          <a:srgbClr val="B90000"/>
        </a:accent6>
        <a:hlink>
          <a:srgbClr val="336699"/>
        </a:hlink>
        <a:folHlink>
          <a:srgbClr val="0033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SCSC" id="{CEFD2373-84A2-C84A-9007-DCA9C067122A}" vid="{9D2D6D95-01C3-D046-A1BE-65BFFC3617C4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wip_v1</Template>
  <TotalTime>9200</TotalTime>
  <Words>433</Words>
  <Application>Microsoft Macintosh PowerPoint</Application>
  <PresentationFormat>On-screen Show (4:3)</PresentationFormat>
  <Paragraphs>82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4" baseType="lpstr">
      <vt:lpstr>Arial</vt:lpstr>
      <vt:lpstr>Calibri</vt:lpstr>
      <vt:lpstr>DengXian</vt:lpstr>
      <vt:lpstr>Times New Roman</vt:lpstr>
      <vt:lpstr>Verdana</vt:lpstr>
      <vt:lpstr>Wingdings</vt:lpstr>
      <vt:lpstr>仿宋_GB2312</vt:lpstr>
      <vt:lpstr>宋体</vt:lpstr>
      <vt:lpstr>微软雅黑</vt:lpstr>
      <vt:lpstr>方正姚体</vt:lpstr>
      <vt:lpstr>楷体_GB2312</vt:lpstr>
      <vt:lpstr>黑体</vt:lpstr>
      <vt:lpstr>红白模板</vt:lpstr>
      <vt:lpstr>RADIO: Post-Disaster Road Obstruction Identification via Urban Data Fusion</vt:lpstr>
      <vt:lpstr>Background</vt:lpstr>
      <vt:lpstr>Motivation</vt:lpstr>
      <vt:lpstr>Motivation</vt:lpstr>
      <vt:lpstr>Challenge 1: Detection</vt:lpstr>
      <vt:lpstr>Challenge 2: Recognition</vt:lpstr>
      <vt:lpstr>In this paper</vt:lpstr>
      <vt:lpstr>Related Work</vt:lpstr>
      <vt:lpstr>Framework Overview</vt:lpstr>
      <vt:lpstr>Road Damage Detection</vt:lpstr>
      <vt:lpstr>Road Damage Recognition</vt:lpstr>
    </vt:vector>
  </TitlesOfParts>
  <Company/>
  <LinksUpToDate>false</LinksUpToDate>
  <SharedDoc>false</SharedDoc>
  <HyperlinksChanged>false</HyperlinksChanged>
  <AppVersion>15.0028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Longbiao Chen</dc:creator>
  <cp:lastModifiedBy>Longbiao CHEN</cp:lastModifiedBy>
  <cp:revision>284</cp:revision>
  <cp:lastPrinted>2016-10-20T07:43:55Z</cp:lastPrinted>
  <dcterms:created xsi:type="dcterms:W3CDTF">2017-01-09T06:35:24Z</dcterms:created>
  <dcterms:modified xsi:type="dcterms:W3CDTF">2017-07-06T05:33:51Z</dcterms:modified>
</cp:coreProperties>
</file>

<file path=docProps/thumbnail.jpeg>
</file>